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4"/>
  </p:notesMasterIdLst>
  <p:handoutMasterIdLst>
    <p:handoutMasterId r:id="rId35"/>
  </p:handoutMasterIdLst>
  <p:sldIdLst>
    <p:sldId id="603" r:id="rId5"/>
    <p:sldId id="2147483520" r:id="rId6"/>
    <p:sldId id="2147483507" r:id="rId7"/>
    <p:sldId id="2147483513" r:id="rId8"/>
    <p:sldId id="375" r:id="rId9"/>
    <p:sldId id="2147483483" r:id="rId10"/>
    <p:sldId id="2500" r:id="rId11"/>
    <p:sldId id="2147483524" r:id="rId12"/>
    <p:sldId id="305" r:id="rId13"/>
    <p:sldId id="2147483526" r:id="rId14"/>
    <p:sldId id="2147483525" r:id="rId15"/>
    <p:sldId id="2147483529" r:id="rId16"/>
    <p:sldId id="2147483527" r:id="rId17"/>
    <p:sldId id="306" r:id="rId18"/>
    <p:sldId id="307" r:id="rId19"/>
    <p:sldId id="2147483530" r:id="rId20"/>
    <p:sldId id="2147483522" r:id="rId21"/>
    <p:sldId id="2147483523" r:id="rId22"/>
    <p:sldId id="310" r:id="rId23"/>
    <p:sldId id="2147483534" r:id="rId24"/>
    <p:sldId id="2147483532" r:id="rId25"/>
    <p:sldId id="2147483533" r:id="rId26"/>
    <p:sldId id="2147483531" r:id="rId27"/>
    <p:sldId id="256" r:id="rId28"/>
    <p:sldId id="2147483535" r:id="rId29"/>
    <p:sldId id="2147483536" r:id="rId30"/>
    <p:sldId id="2147483537" r:id="rId31"/>
    <p:sldId id="582" r:id="rId32"/>
    <p:sldId id="2419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66BA36"/>
    <a:srgbClr val="393936"/>
    <a:srgbClr val="374153"/>
    <a:srgbClr val="FFFF00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66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%E7%A5%9E%E5%A8%81%C2%B7%E5%A4%AA%E6%B9%96%E4%B9%8B%E5%85%89" TargetMode="External"/><Relationship Id="rId2" Type="http://schemas.openxmlformats.org/officeDocument/2006/relationships/hyperlink" Target="https://cloud.tencent.com/developer/article/1523140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web.archive.org/web/20200125041705/http:/engine.scichina.com/doi/10.1007/s11432-016-5588-7;JSESSIONID=111d0493-4679-4ef8-9d25-5d88c0f33bf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9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0.jpeg"/><Relationship Id="rId16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1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2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3.png"/><Relationship Id="rId169" Type="http://schemas.openxmlformats.org/officeDocument/2006/relationships/image" Target="../media/image18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4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HPC </a:t>
              </a: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网络洞察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18447D-829C-F0E2-4C7D-8BFDBD80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 </a:t>
            </a:r>
            <a:r>
              <a:rPr lang="en" altLang="zh-CN" dirty="0"/>
              <a:t>E</a:t>
            </a:r>
            <a:r>
              <a:rPr lang="zh-CN" altLang="en-US" dirty="0"/>
              <a:t> 级超算架构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D197-31A4-F15C-D7C9-33DB60F76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架构，</a:t>
            </a:r>
            <a:r>
              <a:rPr lang="en" altLang="zh-CN" dirty="0"/>
              <a:t>GPU</a:t>
            </a:r>
            <a:r>
              <a:rPr lang="zh-CN" altLang="en-US" dirty="0"/>
              <a:t> 之间 </a:t>
            </a:r>
            <a:r>
              <a:rPr lang="en" altLang="zh-CN" dirty="0"/>
              <a:t>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 连接，</a:t>
            </a:r>
            <a:r>
              <a:rPr lang="en-US" altLang="zh-CN" dirty="0"/>
              <a:t>DF/</a:t>
            </a:r>
            <a:r>
              <a:rPr lang="en" altLang="zh-CN" dirty="0"/>
              <a:t>DF</a:t>
            </a:r>
            <a:r>
              <a:rPr lang="en-US" altLang="zh-CN" dirty="0"/>
              <a:t>+</a:t>
            </a:r>
            <a:r>
              <a:rPr lang="zh-CN" altLang="en-US" dirty="0"/>
              <a:t> 组网</a:t>
            </a:r>
            <a:endParaRPr lang="en-US" altLang="zh-CN" dirty="0"/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El Captain (AMD) 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CPU +</a:t>
            </a:r>
            <a:r>
              <a:rPr lang="zh-CN" altLang="en-US" dirty="0"/>
              <a:t> </a:t>
            </a:r>
            <a:r>
              <a:rPr lang="en" altLang="zh-CN" dirty="0"/>
              <a:t>6</a:t>
            </a:r>
            <a:r>
              <a:rPr lang="zh-CN" altLang="en-US" dirty="0"/>
              <a:t> </a:t>
            </a:r>
            <a:r>
              <a:rPr lang="en" altLang="zh-CN" dirty="0"/>
              <a:t>GPU Full 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256</a:t>
            </a:r>
            <a:r>
              <a:rPr lang="en" altLang="zh-CN" dirty="0"/>
              <a:t>GB/s</a:t>
            </a:r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Frontier (AMD)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1</a:t>
            </a:r>
            <a:r>
              <a:rPr lang="zh-CN" altLang="en-US" dirty="0"/>
              <a:t> </a:t>
            </a:r>
            <a:r>
              <a:rPr lang="en" altLang="zh-CN" dirty="0"/>
              <a:t>CPU +</a:t>
            </a:r>
            <a:r>
              <a:rPr lang="zh-CN" altLang="en-US" dirty="0"/>
              <a:t> </a:t>
            </a:r>
            <a:r>
              <a:rPr lang="en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GPU 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200</a:t>
            </a:r>
            <a:r>
              <a:rPr lang="en" altLang="zh-CN" dirty="0"/>
              <a:t>GB/s</a:t>
            </a:r>
          </a:p>
          <a:p>
            <a:endParaRPr lang="zh-CN" altLang="en-US" dirty="0"/>
          </a:p>
        </p:txBody>
      </p:sp>
      <p:pic>
        <p:nvPicPr>
          <p:cNvPr id="2050" name="Picture 2" descr="A Look Inside the AMD-HPE Blade that Drives Frontier, the World's First  Exascale Supercomputer | Inside HPC &amp; AI News">
            <a:extLst>
              <a:ext uri="{FF2B5EF4-FFF2-40B4-BE49-F238E27FC236}">
                <a16:creationId xmlns:a16="http://schemas.microsoft.com/office/drawing/2014/main" id="{CDAF8F49-ED85-EA59-2297-7CBCC45F2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 b="8886"/>
          <a:stretch/>
        </p:blipFill>
        <p:spPr bwMode="auto">
          <a:xfrm>
            <a:off x="551076" y="2976879"/>
            <a:ext cx="7620000" cy="32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3D0E18-C81D-9931-5AE2-C7A3E96E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79" y="3246119"/>
            <a:ext cx="3211671" cy="25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6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18447D-829C-F0E2-4C7D-8BFDBD80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 </a:t>
            </a:r>
            <a:r>
              <a:rPr lang="en" altLang="zh-CN" dirty="0"/>
              <a:t>E</a:t>
            </a:r>
            <a:r>
              <a:rPr lang="zh-CN" altLang="en-US" dirty="0"/>
              <a:t> 级超算架构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D197-31A4-F15C-D7C9-33DB60F76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架构，</a:t>
            </a:r>
            <a:r>
              <a:rPr lang="en" altLang="zh-CN" dirty="0"/>
              <a:t>GPU</a:t>
            </a:r>
            <a:r>
              <a:rPr lang="zh-CN" altLang="en-US" dirty="0"/>
              <a:t> 之间 </a:t>
            </a:r>
            <a:r>
              <a:rPr lang="en" altLang="zh-CN" dirty="0"/>
              <a:t>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 连接，</a:t>
            </a:r>
            <a:r>
              <a:rPr lang="en-US" altLang="zh-CN" dirty="0"/>
              <a:t>DF/</a:t>
            </a:r>
            <a:r>
              <a:rPr lang="en" altLang="zh-CN" dirty="0"/>
              <a:t>DF</a:t>
            </a:r>
            <a:r>
              <a:rPr lang="en-US" altLang="zh-CN" dirty="0"/>
              <a:t>+</a:t>
            </a:r>
            <a:r>
              <a:rPr lang="zh-CN" altLang="en-US" dirty="0"/>
              <a:t> 组网</a:t>
            </a:r>
            <a:endParaRPr lang="en-US" altLang="zh-CN" dirty="0"/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Aurora (Intel) 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6</a:t>
            </a:r>
            <a:r>
              <a:rPr lang="zh-CN" altLang="en-US" dirty="0"/>
              <a:t> </a:t>
            </a:r>
            <a:r>
              <a:rPr lang="en" altLang="zh-CN" dirty="0"/>
              <a:t>GPU 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Jupiter (NVIDIA)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GPU Full 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</a:p>
          <a:p>
            <a:endParaRPr lang="en" altLang="zh-CN" dirty="0"/>
          </a:p>
          <a:p>
            <a:endParaRPr lang="zh-CN" altLang="en-US" dirty="0"/>
          </a:p>
        </p:txBody>
      </p:sp>
      <p:pic>
        <p:nvPicPr>
          <p:cNvPr id="3074" name="Picture 2" descr="Intel Slips, and a High-Profile Supercomputer Is Delayed - The New York  Times">
            <a:extLst>
              <a:ext uri="{FF2B5EF4-FFF2-40B4-BE49-F238E27FC236}">
                <a16:creationId xmlns:a16="http://schemas.microsoft.com/office/drawing/2014/main" id="{432080E6-ACD5-EDEE-6594-C47D80324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5" r="693" b="13119"/>
          <a:stretch/>
        </p:blipFill>
        <p:spPr bwMode="auto">
          <a:xfrm>
            <a:off x="623635" y="3009313"/>
            <a:ext cx="8133043" cy="33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66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18447D-829C-F0E2-4C7D-8BFDBD80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 </a:t>
            </a:r>
            <a:r>
              <a:rPr lang="en" altLang="zh-CN" dirty="0"/>
              <a:t>E</a:t>
            </a:r>
            <a:r>
              <a:rPr lang="zh-CN" altLang="en-US" dirty="0"/>
              <a:t> 级超算架构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D197-31A4-F15C-D7C9-33DB60F76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架构，</a:t>
            </a:r>
            <a:r>
              <a:rPr lang="en" altLang="zh-CN" dirty="0"/>
              <a:t>GPU</a:t>
            </a:r>
            <a:r>
              <a:rPr lang="zh-CN" altLang="en-US" dirty="0"/>
              <a:t> 之间 </a:t>
            </a:r>
            <a:r>
              <a:rPr lang="en" altLang="zh-CN" dirty="0"/>
              <a:t>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 连接，</a:t>
            </a:r>
            <a:r>
              <a:rPr lang="en-US" altLang="zh-CN" dirty="0"/>
              <a:t>DF/</a:t>
            </a:r>
            <a:r>
              <a:rPr lang="en" altLang="zh-CN" dirty="0"/>
              <a:t>DF</a:t>
            </a:r>
            <a:r>
              <a:rPr lang="en-US" altLang="zh-CN" dirty="0"/>
              <a:t>+</a:t>
            </a:r>
            <a:r>
              <a:rPr lang="zh-CN" altLang="en-US" dirty="0"/>
              <a:t> 组网</a:t>
            </a:r>
            <a:endParaRPr lang="en-US" altLang="zh-CN" dirty="0"/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Aurora (Intel) 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6</a:t>
            </a:r>
            <a:r>
              <a:rPr lang="zh-CN" altLang="en-US" dirty="0"/>
              <a:t> </a:t>
            </a:r>
            <a:r>
              <a:rPr lang="en" altLang="zh-CN" dirty="0"/>
              <a:t>GPU 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Jupiter (NVIDIA)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GPU Full 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</a:p>
          <a:p>
            <a:endParaRPr lang="en" altLang="zh-CN" dirty="0"/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7764F0-648A-5C7B-0556-FCCC21220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r="3335" b="8529"/>
          <a:stretch/>
        </p:blipFill>
        <p:spPr bwMode="auto">
          <a:xfrm>
            <a:off x="609655" y="3173185"/>
            <a:ext cx="8022556" cy="289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18447D-829C-F0E2-4C7D-8BFDBD80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 </a:t>
            </a:r>
            <a:r>
              <a:rPr lang="en" altLang="zh-CN" dirty="0"/>
              <a:t>E</a:t>
            </a:r>
            <a:r>
              <a:rPr lang="zh-CN" altLang="en-US" dirty="0"/>
              <a:t> 级超算架构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D197-31A4-F15C-D7C9-33DB60F76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架构，</a:t>
            </a:r>
            <a:r>
              <a:rPr lang="en" altLang="zh-CN" dirty="0"/>
              <a:t>GPU</a:t>
            </a:r>
            <a:r>
              <a:rPr lang="zh-CN" altLang="en-US" dirty="0"/>
              <a:t> 之间 </a:t>
            </a:r>
            <a:r>
              <a:rPr lang="en" altLang="zh-CN" dirty="0"/>
              <a:t>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 连接，</a:t>
            </a:r>
            <a:r>
              <a:rPr lang="en-US" altLang="zh-CN" dirty="0"/>
              <a:t>DF/</a:t>
            </a:r>
            <a:r>
              <a:rPr lang="en" altLang="zh-CN" dirty="0"/>
              <a:t>DF</a:t>
            </a:r>
            <a:r>
              <a:rPr lang="en-US" altLang="zh-CN" dirty="0"/>
              <a:t>+</a:t>
            </a:r>
            <a:r>
              <a:rPr lang="zh-CN" altLang="en-US" dirty="0"/>
              <a:t> 组网</a:t>
            </a:r>
            <a:endParaRPr lang="en-US" altLang="zh-CN" dirty="0"/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Aurora (Intel) 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6</a:t>
            </a:r>
            <a:r>
              <a:rPr lang="zh-CN" altLang="en-US" dirty="0"/>
              <a:t> </a:t>
            </a:r>
            <a:r>
              <a:rPr lang="en" altLang="zh-CN" dirty="0"/>
              <a:t>GPU 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Jupiter (NVIDIA)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GPU Full 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</a:p>
          <a:p>
            <a:endParaRPr lang="en" altLang="zh-CN" dirty="0"/>
          </a:p>
          <a:p>
            <a:endParaRPr lang="zh-CN" altLang="en-US" dirty="0"/>
          </a:p>
        </p:txBody>
      </p:sp>
      <p:pic>
        <p:nvPicPr>
          <p:cNvPr id="4098" name="Picture 2" descr="NVIDIA Powers Europe's Fastest Supercomputer | NVIDIA Newsroom">
            <a:extLst>
              <a:ext uri="{FF2B5EF4-FFF2-40B4-BE49-F238E27FC236}">
                <a16:creationId xmlns:a16="http://schemas.microsoft.com/office/drawing/2014/main" id="{8F6DB823-5A7E-B6EB-93AD-378D9FCB2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6" b="16946"/>
          <a:stretch/>
        </p:blipFill>
        <p:spPr bwMode="auto">
          <a:xfrm>
            <a:off x="852290" y="3103039"/>
            <a:ext cx="7223761" cy="29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5BD1CB7-1EB8-D357-1618-911F3B1F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85" y="3194478"/>
            <a:ext cx="3806655" cy="28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7F2AA-3148-8BF1-8BE1-6862AEA6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DF</a:t>
            </a:r>
            <a:r>
              <a:rPr lang="zh-CN" altLang="en-US" dirty="0"/>
              <a:t> </a:t>
            </a:r>
            <a:r>
              <a:rPr lang="en-US" altLang="zh-CN" dirty="0"/>
              <a:t>(Dragonfly)</a:t>
            </a:r>
            <a:r>
              <a:rPr lang="zh-CN" altLang="en-US" dirty="0"/>
              <a:t> 组网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9A001F-C597-74F9-9186-59E7BDD37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Dragonfly </a:t>
            </a:r>
            <a:r>
              <a:rPr lang="zh-CN" altLang="en-US" b="1" dirty="0">
                <a:solidFill>
                  <a:srgbClr val="66BA36"/>
                </a:solidFill>
              </a:rPr>
              <a:t>拓扑优势：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通信时延低：</a:t>
            </a:r>
            <a:r>
              <a:rPr lang="en" altLang="zh-CN" dirty="0"/>
              <a:t>Dragonfly</a:t>
            </a:r>
            <a:r>
              <a:rPr lang="zh-CN" altLang="en-US" dirty="0"/>
              <a:t> 拓扑两级全互连，网络直径低，平均通信时延低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﻿﻿省成本、省功耗：</a:t>
            </a:r>
            <a:r>
              <a:rPr lang="en" altLang="zh-CN" dirty="0"/>
              <a:t>DF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拓扑架构相对胖树可节省 </a:t>
            </a:r>
            <a:r>
              <a:rPr lang="en-US" altLang="zh-CN" dirty="0"/>
              <a:t>50%</a:t>
            </a:r>
            <a:r>
              <a:rPr lang="zh-CN" altLang="en-US" dirty="0"/>
              <a:t> 全局光纤链路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20%</a:t>
            </a:r>
            <a:r>
              <a:rPr lang="zh-CN" altLang="en-US" dirty="0"/>
              <a:t> 交换机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</a:t>
            </a:r>
            <a:r>
              <a:rPr lang="zh-CN" altLang="en-US" b="1" dirty="0"/>
              <a:t>﻿网络吞吐无损失：</a:t>
            </a:r>
            <a:r>
              <a:rPr lang="en" altLang="zh-CN" dirty="0"/>
              <a:t>DF</a:t>
            </a:r>
            <a:r>
              <a:rPr lang="zh-CN" altLang="en" dirty="0"/>
              <a:t>、</a:t>
            </a:r>
            <a:r>
              <a:rPr lang="en" altLang="zh-CN" dirty="0"/>
              <a:t>DF+</a:t>
            </a:r>
            <a:r>
              <a:rPr lang="zh-CN" altLang="en" dirty="0"/>
              <a:t>、</a:t>
            </a:r>
            <a:r>
              <a:rPr lang="en" altLang="zh-CN" dirty="0"/>
              <a:t>Fat</a:t>
            </a:r>
            <a:r>
              <a:rPr lang="zh-CN" altLang="en-US" dirty="0"/>
              <a:t> </a:t>
            </a:r>
            <a:r>
              <a:rPr lang="en" altLang="zh-CN" dirty="0"/>
              <a:t>Tree </a:t>
            </a:r>
            <a:r>
              <a:rPr lang="zh-CN" altLang="en-US" dirty="0"/>
              <a:t>对于均匀随机流量，网络吞吐率均为 </a:t>
            </a:r>
            <a:r>
              <a:rPr lang="en-US" altLang="zh-CN" dirty="0"/>
              <a:t>100%</a:t>
            </a:r>
          </a:p>
          <a:p>
            <a:r>
              <a:rPr lang="en" altLang="zh-CN" dirty="0"/>
              <a:t>Dragonfly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en" altLang="zh-CN" dirty="0"/>
              <a:t> Fat</a:t>
            </a:r>
            <a:r>
              <a:rPr lang="zh-CN" altLang="en-US" dirty="0"/>
              <a:t> </a:t>
            </a:r>
            <a:r>
              <a:rPr lang="en" altLang="zh-CN" dirty="0"/>
              <a:t>Tree</a:t>
            </a:r>
            <a:r>
              <a:rPr lang="zh-CN" altLang="en-US" dirty="0"/>
              <a:t> 都需要在拥塞控制 </a:t>
            </a:r>
            <a:r>
              <a:rPr lang="en-US" altLang="zh-CN" dirty="0"/>
              <a:t>&amp;</a:t>
            </a:r>
            <a:r>
              <a:rPr lang="zh-CN" altLang="en-US" dirty="0"/>
              <a:t> 动态路径选择下解决更多实际问题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Picture 2" descr="slingshot dragonfly – WikiChip Fuse">
            <a:extLst>
              <a:ext uri="{FF2B5EF4-FFF2-40B4-BE49-F238E27FC236}">
                <a16:creationId xmlns:a16="http://schemas.microsoft.com/office/drawing/2014/main" id="{9AEC0316-7EAE-74D1-377D-AA43E453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31" y="3989551"/>
            <a:ext cx="3497369" cy="23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CD70E6-7FB7-023F-3A87-C98A7E48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81" y="3850782"/>
            <a:ext cx="3627864" cy="26392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3DE3C4-5A4D-9B71-59B8-3EFE4162E5B6}"/>
              </a:ext>
            </a:extLst>
          </p:cNvPr>
          <p:cNvSpPr txBox="1"/>
          <p:nvPr/>
        </p:nvSpPr>
        <p:spPr>
          <a:xfrm>
            <a:off x="4165228" y="4129006"/>
            <a:ext cx="322072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highlight>
                  <a:srgbClr val="FFFFFF"/>
                </a:highlight>
                <a:latin typeface="Lexend" pitchFamily="2" charset="0"/>
                <a:ea typeface="微软雅黑" pitchFamily="34" charset="-122"/>
              </a:rPr>
              <a:t>柜内交换机全互联</a:t>
            </a:r>
          </a:p>
        </p:txBody>
      </p:sp>
    </p:spTree>
    <p:extLst>
      <p:ext uri="{BB962C8B-B14F-4D97-AF65-F5344CB8AC3E}">
        <p14:creationId xmlns:p14="http://schemas.microsoft.com/office/powerpoint/2010/main" val="175201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7F2AA-3148-8BF1-8BE1-6862AEA6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DF/DF+</a:t>
            </a:r>
            <a:r>
              <a:rPr lang="zh-CN" altLang="en-US" dirty="0"/>
              <a:t> 已成业界 </a:t>
            </a:r>
            <a:r>
              <a:rPr lang="en" altLang="zh-CN" dirty="0"/>
              <a:t>TOP</a:t>
            </a:r>
            <a:r>
              <a:rPr lang="zh-CN" altLang="en-US" dirty="0"/>
              <a:t> 超算标配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0CCFB-BFBA-4C59-A5C9-DFAA33D38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DF</a:t>
            </a:r>
            <a:r>
              <a:rPr lang="en-US" altLang="zh-CN" dirty="0"/>
              <a:t>/DF+</a:t>
            </a:r>
            <a:r>
              <a:rPr lang="zh-CN" altLang="en-US" dirty="0"/>
              <a:t> 拓扑不足：</a:t>
            </a:r>
          </a:p>
          <a:p>
            <a:pPr lvl="1"/>
            <a:r>
              <a:rPr lang="zh-CN" altLang="en-US" dirty="0"/>
              <a:t>﻿﻿组间至少一条直达链路，直连带宽低，流量需绕路，增加 </a:t>
            </a:r>
            <a:r>
              <a:rPr lang="en-US" altLang="zh-CN" dirty="0"/>
              <a:t>3</a:t>
            </a:r>
            <a:r>
              <a:rPr lang="zh-CN" altLang="en-US" dirty="0"/>
              <a:t> 跳延迟，路由算法要求高</a:t>
            </a:r>
          </a:p>
          <a:p>
            <a:pPr lvl="1"/>
            <a:r>
              <a:rPr lang="zh-CN" altLang="en-US" dirty="0"/>
              <a:t>二分带宽为胖树一半，对于对抗性流量吞吐率会下降 </a:t>
            </a:r>
            <a:r>
              <a:rPr lang="en-US" altLang="zh-CN" dirty="0"/>
              <a:t>50%</a:t>
            </a:r>
            <a:endParaRPr lang="zh-CN" altLang="en-US" dirty="0"/>
          </a:p>
        </p:txBody>
      </p:sp>
      <p:pic>
        <p:nvPicPr>
          <p:cNvPr id="6146" name="Picture 2" descr="slingshot dragonfly – WikiChip Fuse">
            <a:extLst>
              <a:ext uri="{FF2B5EF4-FFF2-40B4-BE49-F238E27FC236}">
                <a16:creationId xmlns:a16="http://schemas.microsoft.com/office/drawing/2014/main" id="{34742B68-E875-E513-F61F-C543FF3F1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25" y="2934913"/>
            <a:ext cx="5214303" cy="352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80196B-E946-6C62-19D2-07665881B669}"/>
              </a:ext>
            </a:extLst>
          </p:cNvPr>
          <p:cNvSpPr txBox="1"/>
          <p:nvPr/>
        </p:nvSpPr>
        <p:spPr>
          <a:xfrm>
            <a:off x="8332088" y="2810143"/>
            <a:ext cx="3220720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highlight>
                  <a:srgbClr val="FFFFFF"/>
                </a:highlight>
                <a:latin typeface="Lexend" pitchFamily="2" charset="0"/>
                <a:ea typeface="微软雅黑" pitchFamily="34" charset="-122"/>
              </a:rPr>
              <a:t>柜内交换机全互联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52E5B4-5761-563B-26EA-1BF14881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5" y="2786497"/>
            <a:ext cx="5051950" cy="36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2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F8B673-A264-A475-DA8D-94B2D824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Dragonfly</a:t>
            </a:r>
            <a:r>
              <a:rPr lang="zh-CN" altLang="en-US" dirty="0"/>
              <a:t>？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6747FC-6017-090E-19C1-1CCC85E69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为什么</a:t>
            </a:r>
            <a:r>
              <a:rPr lang="en-US" altLang="zh-CN" sz="2400" dirty="0"/>
              <a:t> HPC </a:t>
            </a:r>
            <a:r>
              <a:rPr lang="zh-CN" altLang="en-US" sz="2400" dirty="0"/>
              <a:t>都主要采用 </a:t>
            </a:r>
            <a:r>
              <a:rPr lang="en-US" altLang="zh-CN" sz="2400" dirty="0"/>
              <a:t>DF/DF+</a:t>
            </a:r>
            <a:r>
              <a:rPr lang="zh-CN" altLang="en-US" sz="2400" dirty="0"/>
              <a:t> 的网络拓扑？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dirty="0"/>
              <a:t>主要因其在 ​​大规模扩展性、成本效率、低延迟和高带宽​​ 之间实现了业界公认的最佳平衡</a:t>
            </a:r>
            <a:endParaRPr lang="en-US" altLang="zh-CN" dirty="0"/>
          </a:p>
          <a:p>
            <a:r>
              <a:rPr lang="zh-CN" altLang="en-US" dirty="0"/>
              <a:t>对网络拓扑的最终选择，本质上是在 ​​工程成本、通信效率、故障容忍度​​ 之间的最优决策</a:t>
            </a:r>
          </a:p>
        </p:txBody>
      </p:sp>
    </p:spTree>
    <p:extLst>
      <p:ext uri="{BB962C8B-B14F-4D97-AF65-F5344CB8AC3E}">
        <p14:creationId xmlns:p14="http://schemas.microsoft.com/office/powerpoint/2010/main" val="283585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中国 </a:t>
            </a:r>
            <a:r>
              <a:rPr lang="en-US" altLang="zh-CN" dirty="0"/>
              <a:t>TOP </a:t>
            </a:r>
          </a:p>
          <a:p>
            <a:r>
              <a:rPr lang="zh-CN" altLang="en-US" dirty="0"/>
              <a:t>超算洞察</a:t>
            </a:r>
          </a:p>
        </p:txBody>
      </p:sp>
    </p:spTree>
    <p:extLst>
      <p:ext uri="{BB962C8B-B14F-4D97-AF65-F5344CB8AC3E}">
        <p14:creationId xmlns:p14="http://schemas.microsoft.com/office/powerpoint/2010/main" val="252623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83D4A-ECD6-F68B-6037-B56BFAA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中国</a:t>
            </a:r>
            <a:r>
              <a:rPr lang="zh-CN" altLang="en-US"/>
              <a:t>超级计算中心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6A22D-1267-ABFE-AA65-70DBE426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2025</a:t>
            </a:r>
            <a:r>
              <a:rPr lang="zh-CN" altLang="en-US" dirty="0"/>
              <a:t> 年 </a:t>
            </a:r>
            <a:r>
              <a:rPr lang="en-US" altLang="zh-CN" dirty="0"/>
              <a:t>6 </a:t>
            </a:r>
            <a:r>
              <a:rPr lang="zh-CN" altLang="en-US" dirty="0"/>
              <a:t>月 </a:t>
            </a:r>
            <a:r>
              <a:rPr lang="en-US" altLang="zh-CN" dirty="0"/>
              <a:t>12</a:t>
            </a:r>
            <a:r>
              <a:rPr lang="zh-CN" altLang="en-US" dirty="0"/>
              <a:t> 日，全球超算排名：中国不再参与更新，神威太湖之光掉至 </a:t>
            </a:r>
            <a:r>
              <a:rPr lang="en-US" altLang="zh-CN" dirty="0"/>
              <a:t>21</a:t>
            </a:r>
            <a:r>
              <a:rPr lang="zh-CN" altLang="en-US" dirty="0"/>
              <a:t> 名</a:t>
            </a:r>
            <a:endParaRPr lang="en-US" altLang="zh-CN" dirty="0"/>
          </a:p>
          <a:p>
            <a:r>
              <a:rPr lang="zh-CN" altLang="en-US" dirty="0"/>
              <a:t>中国国家网格已经接入</a:t>
            </a:r>
            <a:r>
              <a:rPr lang="en-US" altLang="zh-CN" dirty="0"/>
              <a:t>8</a:t>
            </a:r>
            <a:r>
              <a:rPr lang="zh-CN" altLang="en-US" dirty="0"/>
              <a:t>个国家 </a:t>
            </a:r>
            <a:r>
              <a:rPr lang="en-US" altLang="zh-CN" dirty="0"/>
              <a:t>HPC</a:t>
            </a:r>
            <a:r>
              <a:rPr lang="zh-CN" altLang="en-US" dirty="0"/>
              <a:t>：无锡中心、天津中心、济南中心、深圳中心、长沙中心、广州中心等。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3CD07EA-37D3-E7F5-1D1C-37E75BA0FF5F}"/>
              </a:ext>
            </a:extLst>
          </p:cNvPr>
          <p:cNvGrpSpPr/>
          <p:nvPr/>
        </p:nvGrpSpPr>
        <p:grpSpPr>
          <a:xfrm>
            <a:off x="1013328" y="3276213"/>
            <a:ext cx="10170105" cy="2917164"/>
            <a:chOff x="369605" y="3165676"/>
            <a:chExt cx="7772400" cy="22294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81A6328-329E-747F-AAB1-D8040F4D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605" y="3165676"/>
              <a:ext cx="7772400" cy="124643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B536D4C-547B-962A-23E6-F07F3855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565" y="4282917"/>
              <a:ext cx="7616155" cy="1112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231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83D4A-ECD6-F68B-6037-B56BFAAF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神威，太湖之光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6A22D-1267-ABFE-AA65-70DBE426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905296" cy="5112000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四层胖树，</a:t>
            </a:r>
            <a:r>
              <a:rPr lang="en-US" altLang="zh-CN" b="1" dirty="0">
                <a:solidFill>
                  <a:srgbClr val="66BA36"/>
                </a:solidFill>
              </a:rPr>
              <a:t>4:1</a:t>
            </a:r>
            <a:r>
              <a:rPr lang="zh-CN" altLang="en-US" b="1" dirty="0">
                <a:solidFill>
                  <a:srgbClr val="66BA36"/>
                </a:solidFill>
              </a:rPr>
              <a:t> 收敛，</a:t>
            </a:r>
            <a:r>
              <a:rPr lang="en-US" altLang="zh-CN" b="1" dirty="0">
                <a:solidFill>
                  <a:srgbClr val="66BA36"/>
                </a:solidFill>
              </a:rPr>
              <a:t>256</a:t>
            </a:r>
            <a:r>
              <a:rPr lang="zh-CN" altLang="en-US" b="1" dirty="0">
                <a:solidFill>
                  <a:srgbClr val="66BA36"/>
                </a:solidFill>
              </a:rPr>
              <a:t> 超节点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互连网络使用 </a:t>
            </a:r>
            <a:r>
              <a:rPr lang="en" altLang="zh-CN" dirty="0"/>
              <a:t>Mellanox</a:t>
            </a:r>
            <a:r>
              <a:rPr lang="zh-CN" altLang="en-US" dirty="0"/>
              <a:t> </a:t>
            </a:r>
            <a:r>
              <a:rPr lang="en" altLang="zh-CN" dirty="0"/>
              <a:t>HCA</a:t>
            </a:r>
            <a:r>
              <a:rPr lang="zh-CN" altLang="en-US" dirty="0"/>
              <a:t> 网卡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36</a:t>
            </a:r>
            <a:r>
              <a:rPr lang="zh-CN" altLang="en-US" dirty="0"/>
              <a:t> 口 </a:t>
            </a:r>
            <a:r>
              <a:rPr lang="en" altLang="zh-CN" dirty="0"/>
              <a:t>EDR</a:t>
            </a:r>
            <a:r>
              <a:rPr lang="zh-CN" altLang="en-US" dirty="0"/>
              <a:t> 交换芯片，﻿﻿物理结构采用胖树拓扑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﻿﻿超节点内 </a:t>
            </a:r>
            <a:r>
              <a:rPr lang="en-US" altLang="zh-CN" dirty="0"/>
              <a:t>16</a:t>
            </a:r>
            <a:r>
              <a:rPr lang="en" altLang="zh-CN" dirty="0"/>
              <a:t>x16</a:t>
            </a:r>
            <a:r>
              <a:rPr lang="zh-CN" altLang="en-US" dirty="0"/>
              <a:t> 全交换网络，每个超节点上联 </a:t>
            </a:r>
            <a:r>
              <a:rPr lang="en-US" altLang="zh-CN" dirty="0"/>
              <a:t>64</a:t>
            </a:r>
            <a:r>
              <a:rPr lang="zh-CN" altLang="en-US" dirty="0"/>
              <a:t> 条链路，下联 </a:t>
            </a:r>
            <a:r>
              <a:rPr lang="en-US" altLang="zh-CN" dirty="0"/>
              <a:t>256</a:t>
            </a:r>
            <a:r>
              <a:rPr lang="zh-CN" altLang="en-US" dirty="0"/>
              <a:t> 节点，通过核心交换网络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D732C-5B66-B51A-9508-905D8E4E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02" y="893134"/>
            <a:ext cx="6218586" cy="25468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EFFC1B-BB5A-6608-FEA9-C2E048AC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092" y="3603099"/>
            <a:ext cx="3811606" cy="27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我搞 </a:t>
            </a:r>
            <a:r>
              <a:rPr lang="en-US" altLang="zh-CN" sz="2400" dirty="0"/>
              <a:t>AI</a:t>
            </a:r>
            <a:r>
              <a:rPr lang="zh-CN" altLang="en-US" sz="2400" dirty="0"/>
              <a:t> 集群，跟 </a:t>
            </a:r>
            <a:r>
              <a:rPr lang="en-US" altLang="zh-CN" sz="2400" dirty="0"/>
              <a:t>HPC</a:t>
            </a:r>
            <a:r>
              <a:rPr lang="zh-CN" altLang="en-US" sz="2400" dirty="0"/>
              <a:t> 有什么关系呀？为什么要了解 </a:t>
            </a:r>
            <a:r>
              <a:rPr lang="en-US" altLang="zh-CN" sz="2400" dirty="0"/>
              <a:t>HPC </a:t>
            </a:r>
            <a:r>
              <a:rPr lang="zh-CN" altLang="en-US" sz="2400" dirty="0"/>
              <a:t>的组网方案？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3CC19-0840-632E-B81A-9FA07FA8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神威，太湖之光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5C2A6-B24F-1105-3C1F-2EE795AD6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四层胖树，</a:t>
            </a:r>
            <a:r>
              <a:rPr lang="en-US" altLang="zh-CN" b="1" dirty="0">
                <a:solidFill>
                  <a:srgbClr val="66BA36"/>
                </a:solidFill>
              </a:rPr>
              <a:t>4:1</a:t>
            </a:r>
            <a:r>
              <a:rPr lang="zh-CN" altLang="en-US" b="1" dirty="0">
                <a:solidFill>
                  <a:srgbClr val="66BA36"/>
                </a:solidFill>
              </a:rPr>
              <a:t> 收敛，</a:t>
            </a:r>
            <a:r>
              <a:rPr lang="en-US" altLang="zh-CN" b="1" dirty="0">
                <a:solidFill>
                  <a:srgbClr val="66BA36"/>
                </a:solidFill>
              </a:rPr>
              <a:t>256</a:t>
            </a:r>
            <a:r>
              <a:rPr lang="zh-CN" altLang="en-US" b="1" dirty="0">
                <a:solidFill>
                  <a:srgbClr val="66BA36"/>
                </a:solidFill>
              </a:rPr>
              <a:t> 超节点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互连网络使用 </a:t>
            </a:r>
            <a:r>
              <a:rPr lang="en" altLang="zh-CN" dirty="0"/>
              <a:t>Mellanox</a:t>
            </a:r>
            <a:r>
              <a:rPr lang="zh-CN" altLang="en-US" dirty="0"/>
              <a:t> </a:t>
            </a:r>
            <a:r>
              <a:rPr lang="en" altLang="zh-CN" dirty="0"/>
              <a:t>HCA</a:t>
            </a:r>
            <a:r>
              <a:rPr lang="zh-CN" altLang="en-US" dirty="0"/>
              <a:t> 网卡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36</a:t>
            </a:r>
            <a:r>
              <a:rPr lang="zh-CN" altLang="en-US" dirty="0"/>
              <a:t> 口 </a:t>
            </a:r>
            <a:r>
              <a:rPr lang="en" altLang="zh-CN" dirty="0"/>
              <a:t>EDR</a:t>
            </a:r>
            <a:r>
              <a:rPr lang="zh-CN" altLang="en-US" dirty="0"/>
              <a:t> 交换芯片，﻿﻿物理结构采用胖树拓扑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﻿﻿超节点内 </a:t>
            </a:r>
            <a:r>
              <a:rPr lang="en-US" altLang="zh-CN" dirty="0"/>
              <a:t>16</a:t>
            </a:r>
            <a:r>
              <a:rPr lang="en" altLang="zh-CN" dirty="0"/>
              <a:t>x16</a:t>
            </a:r>
            <a:r>
              <a:rPr lang="zh-CN" altLang="en-US" dirty="0"/>
              <a:t> 全交换网络，每个超节点上联 </a:t>
            </a:r>
            <a:r>
              <a:rPr lang="en-US" altLang="zh-CN" dirty="0"/>
              <a:t>64</a:t>
            </a:r>
            <a:r>
              <a:rPr lang="zh-CN" altLang="en-US" dirty="0"/>
              <a:t> 条链路，下联 </a:t>
            </a:r>
            <a:r>
              <a:rPr lang="en-US" altLang="zh-CN" dirty="0"/>
              <a:t>256</a:t>
            </a:r>
            <a:r>
              <a:rPr lang="zh-CN" altLang="en-US" dirty="0"/>
              <a:t> 节点，通过核心交换网络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BB0B3-5C60-BF67-A718-7D1A50E3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33" y="592511"/>
            <a:ext cx="4725242" cy="5766397"/>
          </a:xfrm>
          <a:prstGeom prst="roundRect">
            <a:avLst>
              <a:gd name="adj" fmla="val 13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612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76C7B2-D327-1BFE-869B-1FC4ED76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天河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65895B-632E-38BC-7C93-507FC8A32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3771385" cy="5112000"/>
          </a:xfrm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 个计算节点构成一个计算帧 </a:t>
            </a:r>
            <a:r>
              <a:rPr lang="en-US" altLang="zh-CN" dirty="0"/>
              <a:t>(</a:t>
            </a:r>
            <a:r>
              <a:rPr lang="en" altLang="zh-CN" dirty="0"/>
              <a:t>compute frame)</a:t>
            </a:r>
            <a:r>
              <a:rPr lang="zh-CN" altLang="en" dirty="0"/>
              <a:t>，</a:t>
            </a:r>
            <a:r>
              <a:rPr lang="zh-CN" altLang="en-US" dirty="0"/>
              <a:t>计算帧之中节点通过一个 </a:t>
            </a:r>
            <a:r>
              <a:rPr lang="en-US" altLang="zh-CN" dirty="0"/>
              <a:t>32×32</a:t>
            </a:r>
            <a:r>
              <a:rPr lang="zh-CN" altLang="en-US" dirty="0"/>
              <a:t> 的交换板进行通信。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个计算帧构成一个计算机架 </a:t>
            </a:r>
            <a:r>
              <a:rPr lang="en-US" altLang="zh-CN" dirty="0"/>
              <a:t>(</a:t>
            </a:r>
            <a:r>
              <a:rPr lang="en" altLang="zh-CN" dirty="0"/>
              <a:t>compute rack)</a:t>
            </a:r>
            <a:r>
              <a:rPr lang="zh-CN" altLang="en" dirty="0"/>
              <a:t>，</a:t>
            </a:r>
            <a:r>
              <a:rPr lang="zh-CN" altLang="en-US" dirty="0"/>
              <a:t>计算机架通过 </a:t>
            </a:r>
            <a:r>
              <a:rPr lang="en-US" altLang="zh-CN" dirty="0"/>
              <a:t>24</a:t>
            </a:r>
            <a:r>
              <a:rPr lang="zh-CN" altLang="en-US" dirty="0"/>
              <a:t> 个顶级的交换机进行通信，每个交换机有 </a:t>
            </a:r>
            <a:r>
              <a:rPr lang="en-US" altLang="zh-CN" dirty="0"/>
              <a:t>576</a:t>
            </a:r>
            <a:r>
              <a:rPr lang="zh-CN" altLang="en-US" dirty="0"/>
              <a:t> 个端口，计算机架与交换机通过有源光缆进行连接。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8C632-41C4-1ED0-26D7-54112EFD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46" y="1246909"/>
            <a:ext cx="7005872" cy="501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74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5C049-E67B-CE6A-21FA-22CF00A1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天河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DED8BD-3191-ABE0-6513-F2A06E17E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计算节点的高速互连网络是自主研发，通过两个面向应用的集成电路实现：</a:t>
            </a:r>
            <a:r>
              <a:rPr lang="en" altLang="zh-CN" dirty="0"/>
              <a:t>NIC</a:t>
            </a:r>
            <a:r>
              <a:rPr lang="zh-CN" altLang="en-US" dirty="0"/>
              <a:t> 和 </a:t>
            </a:r>
            <a:r>
              <a:rPr lang="en" altLang="zh-CN" dirty="0"/>
              <a:t>NRC(Network router chip)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en" altLang="zh-CN" dirty="0"/>
              <a:t>NIC</a:t>
            </a:r>
            <a:r>
              <a:rPr lang="zh-CN" altLang="en-US" dirty="0"/>
              <a:t> 和 </a:t>
            </a:r>
            <a:r>
              <a:rPr lang="en" altLang="zh-CN" dirty="0"/>
              <a:t>NRC</a:t>
            </a:r>
            <a:r>
              <a:rPr lang="zh-CN" altLang="en-US" dirty="0"/>
              <a:t> 都针对带宽、延迟、可靠性和稳定性进行了优化，使得链路速率高达 </a:t>
            </a:r>
            <a:r>
              <a:rPr lang="en-US" altLang="zh-CN" dirty="0"/>
              <a:t>14</a:t>
            </a:r>
            <a:r>
              <a:rPr lang="en" altLang="zh-CN" dirty="0"/>
              <a:t>Gbps</a:t>
            </a:r>
            <a:r>
              <a:rPr lang="zh-CN" altLang="en" dirty="0"/>
              <a:t>。</a:t>
            </a:r>
            <a:br>
              <a:rPr lang="en" altLang="zh-CN" dirty="0"/>
            </a:br>
            <a:r>
              <a:rPr lang="zh-CN" altLang="en-US" dirty="0"/>
              <a:t>一共有 </a:t>
            </a:r>
            <a:r>
              <a:rPr lang="en-US" altLang="zh-CN" dirty="0"/>
              <a:t>168</a:t>
            </a:r>
            <a:r>
              <a:rPr lang="zh-CN" altLang="en-US" dirty="0"/>
              <a:t> 个机柜，其中 </a:t>
            </a:r>
            <a:r>
              <a:rPr lang="en-US" altLang="zh-CN" dirty="0"/>
              <a:t>139</a:t>
            </a:r>
            <a:r>
              <a:rPr lang="zh-CN" altLang="en-US" dirty="0"/>
              <a:t> 个为计算机柜</a:t>
            </a:r>
            <a:r>
              <a:rPr lang="en-US" altLang="zh-CN" dirty="0"/>
              <a:t>(</a:t>
            </a:r>
            <a:r>
              <a:rPr lang="en" altLang="zh-CN" dirty="0"/>
              <a:t>compute cabinets)</a:t>
            </a:r>
            <a:r>
              <a:rPr lang="zh-CN" altLang="en" dirty="0"/>
              <a:t>，</a:t>
            </a:r>
            <a:r>
              <a:rPr lang="en" altLang="zh-CN" dirty="0"/>
              <a:t>4</a:t>
            </a:r>
            <a:r>
              <a:rPr lang="zh-CN" altLang="en-US" dirty="0"/>
              <a:t> 个离子柜，</a:t>
            </a:r>
            <a:r>
              <a:rPr lang="en-US" altLang="zh-CN" dirty="0"/>
              <a:t>24</a:t>
            </a:r>
            <a:r>
              <a:rPr lang="zh-CN" altLang="en-US" dirty="0"/>
              <a:t> 个通信柜，一个空柜。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19DB-9142-752C-C065-39382BDB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46" y="988598"/>
            <a:ext cx="5222732" cy="540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F8B673-A264-A475-DA8D-94B2D824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Fat-Tree</a:t>
            </a:r>
            <a:r>
              <a:rPr lang="zh-CN" altLang="en-US" dirty="0"/>
              <a:t>？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6747FC-6017-090E-19C1-1CCC85E69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为什么国内</a:t>
            </a:r>
            <a:r>
              <a:rPr lang="en-US" altLang="zh-CN" sz="2400" dirty="0"/>
              <a:t> HPC </a:t>
            </a:r>
            <a:r>
              <a:rPr lang="zh-CN" altLang="en-US" sz="2400" dirty="0"/>
              <a:t>都主要采用胖树结构的网络拓扑？</a:t>
            </a:r>
            <a:endParaRPr lang="en-US" altLang="zh-CN" sz="2400" dirty="0"/>
          </a:p>
          <a:p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/>
              <a:t>中国多数超算中心节点规模 </a:t>
            </a:r>
            <a:r>
              <a:rPr lang="en-US" altLang="zh-CN" sz="1800" dirty="0"/>
              <a:t>1K~10K </a:t>
            </a:r>
            <a:r>
              <a:rPr lang="zh-CN" altLang="en-US" sz="1800" dirty="0"/>
              <a:t>节点​，此规模下胖树总成本仍低于 </a:t>
            </a:r>
            <a:r>
              <a:rPr lang="en" altLang="zh-CN" sz="1800" dirty="0"/>
              <a:t>Dragonfly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/>
              <a:t>新一代中国 </a:t>
            </a:r>
            <a:r>
              <a:rPr lang="en" altLang="zh-CN" sz="1800" dirty="0"/>
              <a:t>E </a:t>
            </a:r>
            <a:r>
              <a:rPr lang="zh-CN" altLang="en-US" sz="1800" dirty="0"/>
              <a:t>级超算已在探索超越传统胖树的路线，基于​​胖树 </a:t>
            </a:r>
            <a:r>
              <a:rPr lang="en-US" altLang="zh-CN" sz="1800" dirty="0"/>
              <a:t>+ </a:t>
            </a:r>
            <a:r>
              <a:rPr lang="zh-CN" altLang="en-US" sz="1800" dirty="0"/>
              <a:t>光互连​​，组内引入 ​​</a:t>
            </a:r>
            <a:r>
              <a:rPr lang="en-US" altLang="zh-CN" sz="1800" dirty="0"/>
              <a:t>3</a:t>
            </a:r>
            <a:r>
              <a:rPr lang="en" altLang="zh-CN" sz="1800" dirty="0"/>
              <a:t>D Torus​​ </a:t>
            </a:r>
            <a:r>
              <a:rPr lang="zh-CN" altLang="en-US" sz="1800" dirty="0"/>
              <a:t>优化通信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/>
              <a:t>胖树是 ​​</a:t>
            </a:r>
            <a:r>
              <a:rPr lang="en" altLang="zh-CN" sz="1800" dirty="0"/>
              <a:t>InfiniBand / Ethernet </a:t>
            </a:r>
            <a:r>
              <a:rPr lang="zh-CN" altLang="en-US" sz="1800" dirty="0"/>
              <a:t>网络工业标准拓扑​​，可最大限度利用 ​​国产可替代组件​​，降低关键依赖</a:t>
            </a:r>
          </a:p>
        </p:txBody>
      </p:sp>
    </p:spTree>
    <p:extLst>
      <p:ext uri="{BB962C8B-B14F-4D97-AF65-F5344CB8AC3E}">
        <p14:creationId xmlns:p14="http://schemas.microsoft.com/office/powerpoint/2010/main" val="1960025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33E347F-F337-0E75-8DD4-1F3517FA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A005AE-6590-C979-A05F-62F4361F7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为何</a:t>
            </a:r>
            <a:r>
              <a:rPr lang="zh-CN" altLang="en-US" dirty="0"/>
              <a:t>说 </a:t>
            </a:r>
            <a:r>
              <a:rPr lang="en" altLang="zh-CN" dirty="0"/>
              <a:t>AI</a:t>
            </a:r>
            <a:r>
              <a:rPr lang="zh-CN" altLang="en-US" dirty="0"/>
              <a:t> 超节点是借鉴 </a:t>
            </a:r>
            <a:r>
              <a:rPr lang="en" altLang="zh-CN" dirty="0"/>
              <a:t>HPC</a:t>
            </a:r>
            <a:r>
              <a:rPr lang="zh-CN" altLang="en-US" dirty="0"/>
              <a:t> 设计？</a:t>
            </a:r>
          </a:p>
          <a:p>
            <a:endParaRPr lang="en-US" altLang="zh-CN" dirty="0"/>
          </a:p>
          <a:p>
            <a:r>
              <a:rPr lang="zh-CN" altLang="en-US" dirty="0"/>
              <a:t>本质是复用 </a:t>
            </a:r>
            <a:r>
              <a:rPr lang="en-US" altLang="zh-CN" dirty="0"/>
              <a:t>HPC</a:t>
            </a:r>
            <a:r>
              <a:rPr lang="zh-CN" altLang="en-US" dirty="0"/>
              <a:t> 高速互连网络设计和通信优化经验，以应对大模型对分布式训练的严苛需求。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​​通信密集型负载相似</a:t>
            </a:r>
          </a:p>
          <a:p>
            <a:pPr lvl="1"/>
            <a:r>
              <a:rPr lang="en" altLang="zh-CN" dirty="0"/>
              <a:t>HPC</a:t>
            </a:r>
            <a:r>
              <a:rPr lang="zh-CN" altLang="en-US" dirty="0"/>
              <a:t> </a:t>
            </a:r>
            <a:r>
              <a:rPr lang="en" altLang="zh-CN" dirty="0"/>
              <a:t>CFD</a:t>
            </a:r>
            <a:r>
              <a:rPr lang="zh-CN" altLang="en-US" dirty="0"/>
              <a:t> 计算流体力学、分子动力学等应用需频繁跨节点同步数据；</a:t>
            </a:r>
            <a:endParaRPr lang="zh-CN" altLang="en" dirty="0"/>
          </a:p>
          <a:p>
            <a:pPr lvl="1"/>
            <a:r>
              <a:rPr lang="en" altLang="zh-CN" dirty="0"/>
              <a:t>AI</a:t>
            </a:r>
            <a:r>
              <a:rPr lang="zh-CN" altLang="en-US" dirty="0"/>
              <a:t> 大模型分布式训练严重依赖 ​​</a:t>
            </a:r>
            <a:r>
              <a:rPr lang="en" altLang="zh-CN" dirty="0"/>
              <a:t>All-Reduce</a:t>
            </a:r>
            <a:r>
              <a:rPr lang="zh-CN" altLang="en" dirty="0"/>
              <a:t>、</a:t>
            </a:r>
            <a:r>
              <a:rPr lang="en" altLang="zh-CN" dirty="0"/>
              <a:t>All-to-Al</a:t>
            </a:r>
            <a:r>
              <a:rPr lang="en-US" altLang="zh-CN" dirty="0"/>
              <a:t>l</a:t>
            </a:r>
            <a:r>
              <a:rPr lang="zh-CN" altLang="en-US" dirty="0"/>
              <a:t> 等集合通信；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15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33E347F-F337-0E75-8DD4-1F3517FA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A005AE-6590-C979-A05F-62F4361F7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为何</a:t>
            </a:r>
            <a:r>
              <a:rPr lang="zh-CN" altLang="en-US" dirty="0"/>
              <a:t>说 </a:t>
            </a:r>
            <a:r>
              <a:rPr lang="en" altLang="zh-CN" dirty="0"/>
              <a:t>AI</a:t>
            </a:r>
            <a:r>
              <a:rPr lang="zh-CN" altLang="en-US" dirty="0"/>
              <a:t> 超节点是借鉴 </a:t>
            </a:r>
            <a:r>
              <a:rPr lang="en" altLang="zh-CN" dirty="0"/>
              <a:t>HPC</a:t>
            </a:r>
            <a:r>
              <a:rPr lang="zh-CN" altLang="en-US" dirty="0"/>
              <a:t> 设计？</a:t>
            </a:r>
          </a:p>
          <a:p>
            <a:endParaRPr lang="en-US" altLang="zh-CN" dirty="0"/>
          </a:p>
          <a:p>
            <a:r>
              <a:rPr lang="zh-CN" altLang="en-US" dirty="0"/>
              <a:t>本质是复用 </a:t>
            </a:r>
            <a:r>
              <a:rPr lang="en-US" altLang="zh-CN" dirty="0"/>
              <a:t>HPC</a:t>
            </a:r>
            <a:r>
              <a:rPr lang="zh-CN" altLang="en-US" dirty="0"/>
              <a:t> 高速互连网络设计和通信优化经验，以应对大模型对分布式训练的严苛需求。</a:t>
            </a:r>
            <a:endParaRPr lang="en-US" altLang="zh-CN" dirty="0"/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dirty="0"/>
              <a:t>​​</a:t>
            </a:r>
            <a:r>
              <a:rPr lang="zh-CN" altLang="en-US" b="1" dirty="0"/>
              <a:t>硬件架构技术迁移​</a:t>
            </a:r>
          </a:p>
          <a:p>
            <a:pPr lvl="1"/>
            <a:r>
              <a:rPr lang="en" altLang="zh-CN" dirty="0"/>
              <a:t>GPU</a:t>
            </a:r>
            <a:r>
              <a:rPr lang="zh-CN" altLang="en-US" dirty="0"/>
              <a:t> 显存带宽远超传统网络</a:t>
            </a:r>
            <a:r>
              <a:rPr lang="zh-CN" altLang="en" dirty="0"/>
              <a:t>，</a:t>
            </a:r>
            <a:r>
              <a:rPr lang="zh-CN" altLang="en-US" dirty="0"/>
              <a:t>需 </a:t>
            </a:r>
            <a:r>
              <a:rPr lang="en" altLang="zh-CN" dirty="0"/>
              <a:t>HPC</a:t>
            </a:r>
            <a:r>
              <a:rPr lang="zh-CN" altLang="en-US" dirty="0"/>
              <a:t> 级高级互连带宽，以保证大规模节点间的高吞吐量；</a:t>
            </a:r>
          </a:p>
          <a:p>
            <a:pPr lvl="1"/>
            <a:r>
              <a:rPr lang="en" altLang="zh-CN" dirty="0"/>
              <a:t>AI</a:t>
            </a:r>
            <a:r>
              <a:rPr lang="zh-CN" altLang="en-US" dirty="0"/>
              <a:t> 超节点采用​​超算式全互联​​，本质是胖树或 </a:t>
            </a:r>
            <a:r>
              <a:rPr lang="en" altLang="zh-CN" dirty="0"/>
              <a:t>DF</a:t>
            </a:r>
            <a:r>
              <a:rPr lang="en-US" altLang="zh-CN" dirty="0"/>
              <a:t>/DF+</a:t>
            </a:r>
            <a:r>
              <a:rPr lang="zh-CN" altLang="en-US" dirty="0"/>
              <a:t> 在单机柜的缩影；</a:t>
            </a:r>
          </a:p>
        </p:txBody>
      </p:sp>
    </p:spTree>
    <p:extLst>
      <p:ext uri="{BB962C8B-B14F-4D97-AF65-F5344CB8AC3E}">
        <p14:creationId xmlns:p14="http://schemas.microsoft.com/office/powerpoint/2010/main" val="338053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33E347F-F337-0E75-8DD4-1F3517FA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A005AE-6590-C979-A05F-62F4361F7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为何</a:t>
            </a:r>
            <a:r>
              <a:rPr lang="zh-CN" altLang="en-US" dirty="0"/>
              <a:t>说 </a:t>
            </a:r>
            <a:r>
              <a:rPr lang="en" altLang="zh-CN" dirty="0"/>
              <a:t>AI</a:t>
            </a:r>
            <a:r>
              <a:rPr lang="zh-CN" altLang="en-US" dirty="0"/>
              <a:t> 超节点是借鉴 </a:t>
            </a:r>
            <a:r>
              <a:rPr lang="en" altLang="zh-CN" dirty="0"/>
              <a:t>HPC</a:t>
            </a:r>
            <a:r>
              <a:rPr lang="zh-CN" altLang="en-US" dirty="0"/>
              <a:t> 设计？</a:t>
            </a:r>
          </a:p>
          <a:p>
            <a:endParaRPr lang="en-US" altLang="zh-CN" dirty="0"/>
          </a:p>
          <a:p>
            <a:r>
              <a:rPr lang="zh-CN" altLang="en-US" dirty="0"/>
              <a:t>本质是复用 </a:t>
            </a:r>
            <a:r>
              <a:rPr lang="en-US" altLang="zh-CN" dirty="0"/>
              <a:t>HPC</a:t>
            </a:r>
            <a:r>
              <a:rPr lang="zh-CN" altLang="en-US" dirty="0"/>
              <a:t> 高速互连网络设计和通信优化经验，以应对大模型对分布式训练的严苛需求。</a:t>
            </a:r>
            <a:endParaRPr lang="en-US" altLang="zh-CN" dirty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dirty="0"/>
              <a:t>​​</a:t>
            </a:r>
            <a:r>
              <a:rPr lang="zh-CN" altLang="en-US" b="1" dirty="0"/>
              <a:t>工程经验复用</a:t>
            </a:r>
          </a:p>
          <a:p>
            <a:pPr lvl="1"/>
            <a:r>
              <a:rPr lang="en" altLang="zh-CN" dirty="0"/>
              <a:t>HPC</a:t>
            </a:r>
            <a:r>
              <a:rPr lang="zh-CN" altLang="en-US" dirty="0"/>
              <a:t> 超算已解决的 </a:t>
            </a:r>
            <a:r>
              <a:rPr lang="en" altLang="zh-CN" dirty="0"/>
              <a:t>Scale-Up</a:t>
            </a:r>
            <a:r>
              <a:rPr lang="zh-CN" altLang="en-US" dirty="0"/>
              <a:t>、资源池化​等​核心问题被 </a:t>
            </a:r>
            <a:r>
              <a:rPr lang="en" altLang="zh-CN" dirty="0"/>
              <a:t>AI</a:t>
            </a:r>
            <a:r>
              <a:rPr lang="zh-CN" altLang="en-US" dirty="0"/>
              <a:t> 超节点直接采用；</a:t>
            </a:r>
            <a:endParaRPr lang="en-US" altLang="zh-CN" dirty="0"/>
          </a:p>
          <a:p>
            <a:pPr lvl="1"/>
            <a:r>
              <a:rPr lang="en" altLang="zh-CN" dirty="0"/>
              <a:t>HPC</a:t>
            </a:r>
            <a:r>
              <a:rPr lang="zh-CN" altLang="en-US" dirty="0"/>
              <a:t> 常用的网络拓扑可以被直接应用于</a:t>
            </a:r>
            <a:r>
              <a:rPr lang="en" altLang="zh-CN" dirty="0"/>
              <a:t>AI</a:t>
            </a:r>
            <a:r>
              <a:rPr lang="zh-CN" altLang="en-US" dirty="0"/>
              <a:t>集群；</a:t>
            </a:r>
            <a:endParaRPr lang="en-US" altLang="zh-CN" dirty="0"/>
          </a:p>
          <a:p>
            <a:pPr lvl="1"/>
            <a:r>
              <a:rPr lang="en" altLang="zh-CN" dirty="0"/>
              <a:t>HPC</a:t>
            </a:r>
            <a:r>
              <a:rPr lang="zh-CN" altLang="en-US" dirty="0"/>
              <a:t> 中的定制化网络接口卡与 </a:t>
            </a:r>
            <a:r>
              <a:rPr lang="en" altLang="zh-CN" dirty="0"/>
              <a:t>GPU</a:t>
            </a:r>
            <a:r>
              <a:rPr lang="zh-CN" altLang="en-US" dirty="0"/>
              <a:t> 直连，降低数据搬运开销，直接 </a:t>
            </a:r>
            <a:r>
              <a:rPr lang="en" altLang="zh-CN" dirty="0"/>
              <a:t>AI</a:t>
            </a:r>
            <a:r>
              <a:rPr lang="zh-CN" altLang="en-US" dirty="0"/>
              <a:t> 超节点继承；</a:t>
            </a:r>
            <a:endParaRPr lang="en-US" altLang="zh-CN" dirty="0"/>
          </a:p>
          <a:p>
            <a:pPr lvl="1"/>
            <a:r>
              <a:rPr lang="zh-CN" altLang="en-US" dirty="0"/>
              <a:t>现在做 </a:t>
            </a:r>
            <a:r>
              <a:rPr lang="en-US" altLang="zh-CN" dirty="0"/>
              <a:t>AI Scale</a:t>
            </a:r>
            <a:r>
              <a:rPr lang="zh-CN" altLang="en-US" dirty="0"/>
              <a:t> </a:t>
            </a:r>
            <a:r>
              <a:rPr lang="en-US" altLang="zh-CN" dirty="0"/>
              <a:t>UP/Scale</a:t>
            </a:r>
            <a:r>
              <a:rPr lang="zh-CN" altLang="en-US" dirty="0"/>
              <a:t> </a:t>
            </a:r>
            <a:r>
              <a:rPr lang="en-US" altLang="zh-CN" dirty="0"/>
              <a:t>Out </a:t>
            </a:r>
            <a:r>
              <a:rPr lang="zh-CN" altLang="en-US" dirty="0"/>
              <a:t>的工程师，大部分是</a:t>
            </a:r>
            <a:r>
              <a:rPr lang="en-US" altLang="zh-CN" dirty="0"/>
              <a:t> HPC </a:t>
            </a:r>
            <a:r>
              <a:rPr lang="zh-CN" altLang="en-US" dirty="0"/>
              <a:t>转型过来的；</a:t>
            </a:r>
          </a:p>
        </p:txBody>
      </p:sp>
    </p:spTree>
    <p:extLst>
      <p:ext uri="{BB962C8B-B14F-4D97-AF65-F5344CB8AC3E}">
        <p14:creationId xmlns:p14="http://schemas.microsoft.com/office/powerpoint/2010/main" val="178897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https://cloud.tencent.com/developer/article/1523140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https://zh.wikipedia.org/zh-cn/%E7%A5%9E%E5%A8%81%C2%B7%E5%A4%AA%E6%B9%96%E4%B9%8B%E5%85%89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https://web.archive.org/web/20200125041705/http://engine.scichina.com/doi/10.1007/s11432-016-5588-7;JSESSIONID=111d0493-4679-4ef8-9d25-5d88c0f33bf1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美国 </a:t>
            </a:r>
            <a:r>
              <a:rPr lang="en-US" altLang="zh-CN" sz="2400" dirty="0"/>
              <a:t>TOP</a:t>
            </a:r>
            <a:r>
              <a:rPr lang="zh-CN" altLang="en-US" sz="2400" dirty="0"/>
              <a:t> 超算洞察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中国 </a:t>
            </a:r>
            <a:r>
              <a:rPr lang="en-US" altLang="zh-CN" sz="2400" dirty="0"/>
              <a:t>TOP</a:t>
            </a:r>
            <a:r>
              <a:rPr lang="zh-CN" altLang="en-US" sz="2400" dirty="0"/>
              <a:t> 超算洞察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美国 </a:t>
            </a:r>
            <a:r>
              <a:rPr lang="en-US" altLang="zh-CN" dirty="0"/>
              <a:t>TOP </a:t>
            </a:r>
          </a:p>
          <a:p>
            <a:r>
              <a:rPr lang="zh-CN" altLang="en-US" dirty="0"/>
              <a:t>超算洞察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305C5B-4730-7283-1820-268D8EAF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TOP500</a:t>
            </a:r>
            <a:r>
              <a:rPr lang="zh-CN" altLang="en-US" dirty="0"/>
              <a:t> 超算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A46AA6-41B0-C323-8F7A-6A8649D62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" altLang="zh-CN" dirty="0"/>
              <a:t>https://top500.org/lists/top500/2025/06/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A6FF06A-29A0-5251-760E-D00943A328B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355840" y="1246188"/>
            <a:ext cx="4231323" cy="5113337"/>
          </a:xfrm>
        </p:spPr>
        <p:txBody>
          <a:bodyPr/>
          <a:lstStyle/>
          <a:p>
            <a:r>
              <a:rPr lang="en-US" altLang="zh-CN" dirty="0"/>
              <a:t>2025</a:t>
            </a:r>
            <a:r>
              <a:rPr lang="zh-CN" altLang="en-US" dirty="0"/>
              <a:t> 年 </a:t>
            </a:r>
            <a:r>
              <a:rPr lang="en-US" altLang="zh-CN" dirty="0"/>
              <a:t>6</a:t>
            </a:r>
            <a:r>
              <a:rPr lang="zh-CN" altLang="en-US" dirty="0"/>
              <a:t> 月 </a:t>
            </a:r>
            <a:r>
              <a:rPr lang="en-US" altLang="zh-CN" dirty="0"/>
              <a:t>12</a:t>
            </a:r>
            <a:r>
              <a:rPr lang="zh-CN" altLang="en-US" dirty="0"/>
              <a:t> 日，</a:t>
            </a:r>
            <a:r>
              <a:rPr lang="en" altLang="zh-CN" dirty="0"/>
              <a:t>Top500.org</a:t>
            </a:r>
            <a:r>
              <a:rPr lang="zh-CN" altLang="en-US" dirty="0"/>
              <a:t> 正式发布第 </a:t>
            </a:r>
            <a:r>
              <a:rPr lang="en-US" altLang="zh-CN" dirty="0"/>
              <a:t>65</a:t>
            </a:r>
            <a:r>
              <a:rPr lang="zh-CN" altLang="en-US" dirty="0"/>
              <a:t> 期全球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强榜单</a:t>
            </a:r>
            <a:endParaRPr lang="en-US" altLang="zh-CN" dirty="0"/>
          </a:p>
          <a:p>
            <a:r>
              <a:rPr lang="en" altLang="zh-CN" dirty="0"/>
              <a:t>AMD</a:t>
            </a:r>
            <a:r>
              <a:rPr lang="zh-CN" altLang="en-US" dirty="0"/>
              <a:t> 处理器驱动的超级计算机首次包揽榜单前两位，成为最大赢家</a:t>
            </a:r>
            <a:endParaRPr lang="en-US" altLang="zh-CN" dirty="0"/>
          </a:p>
          <a:p>
            <a:r>
              <a:rPr lang="zh-CN" altLang="en-US" dirty="0"/>
              <a:t>英特尔以 </a:t>
            </a:r>
            <a:r>
              <a:rPr lang="en-US" altLang="zh-CN" dirty="0"/>
              <a:t>294</a:t>
            </a:r>
            <a:r>
              <a:rPr lang="zh-CN" altLang="en-US" dirty="0"/>
              <a:t> 套绝对优势保持整体市占率第一，全球超算市场呈现“双雄争霸”新格局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19B4C7-61AD-344C-979B-81D0F5DE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981112"/>
            <a:ext cx="6261748" cy="43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1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F18447D-829C-F0E2-4C7D-8BFDBD80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四大 </a:t>
            </a:r>
            <a:r>
              <a:rPr lang="en" altLang="zh-CN" dirty="0"/>
              <a:t>E</a:t>
            </a:r>
            <a:r>
              <a:rPr lang="zh-CN" altLang="en-US" dirty="0"/>
              <a:t> 级超算架构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D197-31A4-F15C-D7C9-33DB60F76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四大超算均采用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架构，</a:t>
            </a:r>
            <a:r>
              <a:rPr lang="en" altLang="zh-CN" dirty="0"/>
              <a:t>GPU</a:t>
            </a:r>
            <a:r>
              <a:rPr lang="zh-CN" altLang="en-US" dirty="0"/>
              <a:t> 之间 </a:t>
            </a:r>
            <a:r>
              <a:rPr lang="en" altLang="zh-CN" dirty="0"/>
              <a:t>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 连接，</a:t>
            </a:r>
            <a:r>
              <a:rPr lang="en-US" altLang="zh-CN" dirty="0"/>
              <a:t>DF/</a:t>
            </a:r>
            <a:r>
              <a:rPr lang="en" altLang="zh-CN" dirty="0"/>
              <a:t>DF</a:t>
            </a:r>
            <a:r>
              <a:rPr lang="en-US" altLang="zh-CN" dirty="0"/>
              <a:t>+</a:t>
            </a:r>
            <a:r>
              <a:rPr lang="zh-CN" altLang="en-US" dirty="0"/>
              <a:t> 组网</a:t>
            </a:r>
            <a:endParaRPr lang="en-US" altLang="zh-CN" dirty="0"/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El Captain (AMD) 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CPU +</a:t>
            </a:r>
            <a:r>
              <a:rPr lang="zh-CN" altLang="en-US" dirty="0"/>
              <a:t> </a:t>
            </a:r>
            <a:r>
              <a:rPr lang="en" altLang="zh-CN" dirty="0"/>
              <a:t>6</a:t>
            </a:r>
            <a:r>
              <a:rPr lang="zh-CN" altLang="en-US" dirty="0"/>
              <a:t> </a:t>
            </a:r>
            <a:r>
              <a:rPr lang="en" altLang="zh-CN" dirty="0"/>
              <a:t>GPU Full 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256</a:t>
            </a:r>
            <a:r>
              <a:rPr lang="en" altLang="zh-CN" dirty="0"/>
              <a:t>GB/s</a:t>
            </a:r>
          </a:p>
          <a:p>
            <a:pPr lvl="1"/>
            <a:r>
              <a:rPr lang="en" altLang="zh-CN" b="1" dirty="0">
                <a:solidFill>
                  <a:srgbClr val="66BA36"/>
                </a:solidFill>
              </a:rPr>
              <a:t>Frontier (AMD)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1</a:t>
            </a:r>
            <a:r>
              <a:rPr lang="zh-CN" altLang="en-US" dirty="0"/>
              <a:t> </a:t>
            </a:r>
            <a:r>
              <a:rPr lang="en" altLang="zh-CN" dirty="0"/>
              <a:t>CPU +</a:t>
            </a:r>
            <a:r>
              <a:rPr lang="zh-CN" altLang="en-US" dirty="0"/>
              <a:t> </a:t>
            </a:r>
            <a:r>
              <a:rPr lang="en" altLang="zh-CN" dirty="0"/>
              <a:t>4</a:t>
            </a:r>
            <a:r>
              <a:rPr lang="zh-CN" altLang="en-US" dirty="0"/>
              <a:t> </a:t>
            </a:r>
            <a:r>
              <a:rPr lang="en" altLang="zh-CN" dirty="0"/>
              <a:t>GPU Full</a:t>
            </a:r>
            <a:r>
              <a:rPr lang="zh-CN" altLang="en-US" dirty="0"/>
              <a:t> </a:t>
            </a:r>
            <a:r>
              <a:rPr lang="en" altLang="zh-CN" dirty="0"/>
              <a:t>mesh</a:t>
            </a:r>
            <a:r>
              <a:rPr lang="zh-CN" altLang="en-US" dirty="0"/>
              <a:t>、</a:t>
            </a:r>
            <a:r>
              <a:rPr lang="en" altLang="zh-CN" dirty="0"/>
              <a:t>D-D</a:t>
            </a:r>
            <a:r>
              <a:rPr lang="zh-CN" altLang="en-US" dirty="0"/>
              <a:t> 带宽 </a:t>
            </a:r>
            <a:r>
              <a:rPr lang="en-US" altLang="zh-CN" dirty="0"/>
              <a:t>200</a:t>
            </a:r>
            <a:r>
              <a:rPr lang="en" altLang="zh-CN" dirty="0"/>
              <a:t>GB/s</a:t>
            </a:r>
          </a:p>
          <a:p>
            <a:endParaRPr lang="zh-CN" altLang="en-US" dirty="0"/>
          </a:p>
        </p:txBody>
      </p:sp>
      <p:pic>
        <p:nvPicPr>
          <p:cNvPr id="1026" name="Picture 2" descr="El Capitan: DOE/NNSA/LLNL | TOP500">
            <a:extLst>
              <a:ext uri="{FF2B5EF4-FFF2-40B4-BE49-F238E27FC236}">
                <a16:creationId xmlns:a16="http://schemas.microsoft.com/office/drawing/2014/main" id="{2C390B22-A240-988A-8794-EB80AA0DA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6" b="22518"/>
          <a:stretch/>
        </p:blipFill>
        <p:spPr bwMode="auto">
          <a:xfrm>
            <a:off x="133193" y="3170822"/>
            <a:ext cx="8613747" cy="316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0B7FD0-3DF2-744A-1DB4-6B7435B9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09" y="3718560"/>
            <a:ext cx="3190461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8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40284</TotalTime>
  <Words>1621</Words>
  <Application>Microsoft Macintosh PowerPoint</Application>
  <PresentationFormat>自定义</PresentationFormat>
  <Paragraphs>157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L2 算力底座：网络</vt:lpstr>
      <vt:lpstr>Content</vt:lpstr>
      <vt:lpstr>目录</vt:lpstr>
      <vt:lpstr>PowerPoint 演示文稿</vt:lpstr>
      <vt:lpstr>TOP500 超算</vt:lpstr>
      <vt:lpstr>四大 E 级超算架构</vt:lpstr>
      <vt:lpstr>四大 E 级超算架构</vt:lpstr>
      <vt:lpstr>四大 E 级超算架构</vt:lpstr>
      <vt:lpstr>四大 E 级超算架构</vt:lpstr>
      <vt:lpstr>四大 E 级超算架构</vt:lpstr>
      <vt:lpstr>四大超算均采用 DF (Dragonfly) 组网</vt:lpstr>
      <vt:lpstr>DF/DF+ 已成业界 TOP 超算标配</vt:lpstr>
      <vt:lpstr>Why Dragonfly？ </vt:lpstr>
      <vt:lpstr>PowerPoint 演示文稿</vt:lpstr>
      <vt:lpstr>中国超级计算中心</vt:lpstr>
      <vt:lpstr>神威，太湖之光</vt:lpstr>
      <vt:lpstr>神威，太湖之光</vt:lpstr>
      <vt:lpstr>天河 2 </vt:lpstr>
      <vt:lpstr>天河 2 </vt:lpstr>
      <vt:lpstr>Why Fat-Tree？ </vt:lpstr>
      <vt:lpstr>PowerPoint 演示文稿</vt:lpstr>
      <vt:lpstr>Question</vt:lpstr>
      <vt:lpstr>Question</vt:lpstr>
      <vt:lpstr>Question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13572</cp:revision>
  <cp:lastPrinted>2023-09-08T09:14:01Z</cp:lastPrinted>
  <dcterms:created xsi:type="dcterms:W3CDTF">2020-08-28T08:44:19Z</dcterms:created>
  <dcterms:modified xsi:type="dcterms:W3CDTF">2025-08-21T15:43:10Z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